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308" r:id="rId4"/>
    <p:sldId id="312" r:id="rId5"/>
    <p:sldId id="309" r:id="rId6"/>
    <p:sldId id="310" r:id="rId7"/>
    <p:sldId id="311" r:id="rId8"/>
    <p:sldId id="313" r:id="rId9"/>
    <p:sldId id="314" r:id="rId10"/>
    <p:sldId id="316" r:id="rId11"/>
    <p:sldId id="319" r:id="rId12"/>
    <p:sldId id="320" r:id="rId13"/>
    <p:sldId id="318" r:id="rId14"/>
    <p:sldId id="322" r:id="rId15"/>
    <p:sldId id="32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>
      <p:cViewPr varScale="1">
        <p:scale>
          <a:sx n="104" d="100"/>
          <a:sy n="104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2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66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7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7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0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13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85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5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22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74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99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7F56-7CCA-4770-B181-A9F42FB2DE2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21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" y="116632"/>
            <a:ext cx="9143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 SAP HANA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0" y="2060848"/>
            <a:ext cx="9144000" cy="24482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627785" y="2992596"/>
            <a:ext cx="6516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Arial Narrow" pitchFamily="34" charset="0"/>
              </a:rPr>
              <a:t> SAP HANA</a:t>
            </a:r>
          </a:p>
        </p:txBody>
      </p:sp>
      <p:pic>
        <p:nvPicPr>
          <p:cNvPr id="3074" name="Picture 2" descr="C:\Users\Александр\Downloads\Южный_федеральный_университет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81485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Александр\Downloads\_OMlygKCa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744" y="793000"/>
            <a:ext cx="1110512" cy="11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13B6B-1E2B-6BF6-E989-82D6D0570F16}"/>
              </a:ext>
            </a:extLst>
          </p:cNvPr>
          <p:cNvSpPr txBox="1"/>
          <p:nvPr/>
        </p:nvSpPr>
        <p:spPr>
          <a:xfrm>
            <a:off x="411134" y="495445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 Narrow" pitchFamily="34" charset="0"/>
              </a:rPr>
              <a:t>Александров Александр Алексеевич, </a:t>
            </a:r>
          </a:p>
          <a:p>
            <a:r>
              <a:rPr lang="ru-RU" dirty="0">
                <a:latin typeface="Arial Narrow" pitchFamily="34" charset="0"/>
              </a:rPr>
              <a:t>инженер,</a:t>
            </a:r>
          </a:p>
          <a:p>
            <a:r>
              <a:rPr lang="ru-RU" dirty="0">
                <a:latin typeface="Arial Narrow" pitchFamily="34" charset="0"/>
              </a:rPr>
              <a:t>Международный исследовательский институт интеллектуальных материалов</a:t>
            </a:r>
          </a:p>
        </p:txBody>
      </p:sp>
    </p:spTree>
    <p:extLst>
      <p:ext uri="{BB962C8B-B14F-4D97-AF65-F5344CB8AC3E}">
        <p14:creationId xmlns:p14="http://schemas.microsoft.com/office/powerpoint/2010/main" val="186870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97CFF0-9ADC-68CA-4761-8EECBAFF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4095"/>
            <a:ext cx="9144000" cy="488675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</p:spTree>
    <p:extLst>
      <p:ext uri="{BB962C8B-B14F-4D97-AF65-F5344CB8AC3E}">
        <p14:creationId xmlns:p14="http://schemas.microsoft.com/office/powerpoint/2010/main" val="229519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1B1D9F9-83D5-BBDB-9C1D-D97AFD55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12" y="3949690"/>
            <a:ext cx="4751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14567-0FC3-C6C3-1553-66B35A0C8251}"/>
              </a:ext>
            </a:extLst>
          </p:cNvPr>
          <p:cNvSpPr txBox="1"/>
          <p:nvPr/>
        </p:nvSpPr>
        <p:spPr>
          <a:xfrm>
            <a:off x="435255" y="1430774"/>
            <a:ext cx="85282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Использование SAP Big Platform Big Data Services для обработки данных позволяет производить очистку данных и преобразование необработанных данных, прежде чем они будут обрабатываться в SAP HANA для дальнейшего, более детального анализа. Крупномасштабная инфраструктура хранения и обработки данных Big Data Services, основанная на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, делает платформу наиболее подходящим местом для загрузки, обработки и последующего хранения терабайтов менее структурированных внешних данных – потоков кликов, журналов, </a:t>
            </a:r>
            <a:r>
              <a:rPr lang="ru-RU" dirty="0" err="1">
                <a:latin typeface="Arial Narrow" panose="020B0606020202030204" pitchFamily="34" charset="0"/>
              </a:rPr>
              <a:t>IoT</a:t>
            </a:r>
            <a:r>
              <a:rPr lang="ru-RU" dirty="0">
                <a:latin typeface="Arial Narrow" panose="020B0606020202030204" pitchFamily="34" charset="0"/>
              </a:rPr>
              <a:t>, текста, изображений и видео. Анализ обработанных данных с использованием SAP HANA позволяет пользователям использовать проверенную платформу для вычисления в памяти и использовать ее высокую производительность и параллелизм для аналитики с малыми задержками.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69D0CF1-FD31-2438-0F0D-2468907D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2843808" cy="22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47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FE56827-EC16-6D8E-686A-59C7EEB1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12" y="3790606"/>
            <a:ext cx="4751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14567-0FC3-C6C3-1553-66B35A0C8251}"/>
              </a:ext>
            </a:extLst>
          </p:cNvPr>
          <p:cNvSpPr txBox="1"/>
          <p:nvPr/>
        </p:nvSpPr>
        <p:spPr>
          <a:xfrm>
            <a:off x="429250" y="1488783"/>
            <a:ext cx="85282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Дополнительное преимущество, которое пользователи получают от объединения сервисов больших данных SAP HANA и SAP </a:t>
            </a:r>
            <a:r>
              <a:rPr lang="ru-RU" dirty="0" err="1">
                <a:latin typeface="Arial Narrow" panose="020B0606020202030204" pitchFamily="34" charset="0"/>
              </a:rPr>
              <a:t>Cloud</a:t>
            </a:r>
            <a:r>
              <a:rPr lang="ru-RU" dirty="0">
                <a:latin typeface="Arial Narrow" panose="020B0606020202030204" pitchFamily="34" charset="0"/>
              </a:rPr>
              <a:t> Platform, – это возможность перемещать более старые данные (или данные с более низким значениями) в их среды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. Службы больших данных хорошо подходят для хранения больших объемов данных, к которым редко обращаются, и в то же время предоставляют пользователям возможность запрашивать эти данные при необходимости с помощью возможностей виртуализации данных SAP HANA посредством  интеллектуального доступа к данным SAP HANA.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2194378-FD33-CA8C-338F-3FEE778A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2" y="3541704"/>
            <a:ext cx="2858361" cy="29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5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F3983-970B-2190-C467-B5E0EAFA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" y="3536071"/>
            <a:ext cx="4064115" cy="3048086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B628C8-1332-06BA-836B-118D6F8F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12" y="3790606"/>
            <a:ext cx="4751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BBA9F-52A0-E925-8CBA-16B2BB2D3CCE}"/>
              </a:ext>
            </a:extLst>
          </p:cNvPr>
          <p:cNvSpPr txBox="1"/>
          <p:nvPr/>
        </p:nvSpPr>
        <p:spPr>
          <a:xfrm>
            <a:off x="436246" y="1508089"/>
            <a:ext cx="83474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Arial Narrow" panose="020B0606020202030204" pitchFamily="34" charset="0"/>
              </a:rPr>
              <a:t>Связь между SAP HANA и </a:t>
            </a:r>
            <a:r>
              <a:rPr lang="ru-RU" b="0" i="0" u="none" strike="noStrike" dirty="0">
                <a:effectLst/>
                <a:latin typeface="Arial Narrow" panose="020B0606020202030204" pitchFamily="34" charset="0"/>
              </a:rPr>
              <a:t>SAP </a:t>
            </a:r>
            <a:r>
              <a:rPr lang="ru-RU" b="0" i="0" u="none" strike="noStrike" dirty="0" err="1">
                <a:effectLst/>
                <a:latin typeface="Arial Narrow" panose="020B0606020202030204" pitchFamily="34" charset="0"/>
              </a:rPr>
              <a:t>Cloud</a:t>
            </a:r>
            <a:r>
              <a:rPr lang="ru-RU" b="0" i="0" u="none" strike="noStrike" dirty="0">
                <a:effectLst/>
                <a:latin typeface="Arial Narrow" panose="020B0606020202030204" pitchFamily="34" charset="0"/>
              </a:rPr>
              <a:t> Platform</a:t>
            </a:r>
            <a:r>
              <a:rPr lang="ru-RU" b="0" i="0" dirty="0">
                <a:effectLst/>
                <a:latin typeface="Arial Narrow" panose="020B0606020202030204" pitchFamily="34" charset="0"/>
              </a:rPr>
              <a:t> Big Data Services достигается за счет использования интеллектуальной интеграции данных (SDI) и интеллектуального доступа к данным (SDA) SAP HANA. SDI обеспечивает перемещение данных между Big Data Services и SAP HANA. В то время как SDI позволяет вводить в SAP HANA меньшие наборы уточненных данных для запросов, SDA позволяет удаленно запрашивать данные в службах больших данных из SAP HANA посредством использования виртуальных таблиц и без перемещения данных в SAP HANA.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0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0DDBEBD-5895-9856-73F7-C61EE984C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" y="3212976"/>
            <a:ext cx="3645024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2B7C391-D87A-D32C-ED45-B875E93C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12" y="3790606"/>
            <a:ext cx="4751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C9788-5725-1D0B-E542-B81120C7BC6E}"/>
              </a:ext>
            </a:extLst>
          </p:cNvPr>
          <p:cNvSpPr txBox="1"/>
          <p:nvPr/>
        </p:nvSpPr>
        <p:spPr>
          <a:xfrm>
            <a:off x="436246" y="1497733"/>
            <a:ext cx="8168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Arial Narrow" panose="020B0606020202030204" pitchFamily="34" charset="0"/>
              </a:rPr>
              <a:t>Недавно был запущен SAP Data </a:t>
            </a:r>
            <a:r>
              <a:rPr lang="ru-RU" b="0" i="0" dirty="0" err="1">
                <a:effectLst/>
                <a:latin typeface="Arial Narrow" panose="020B0606020202030204" pitchFamily="34" charset="0"/>
              </a:rPr>
              <a:t>Hub</a:t>
            </a:r>
            <a:r>
              <a:rPr lang="ru-RU" b="0" i="0" dirty="0">
                <a:effectLst/>
                <a:latin typeface="Arial Narrow" panose="020B0606020202030204" pitchFamily="34" charset="0"/>
              </a:rPr>
              <a:t>, который помогает организациям управлять сложными ландшафтами корпоративных данных и будет поддерживать службы больших данных </a:t>
            </a:r>
            <a:r>
              <a:rPr lang="ru-RU" b="0" i="0" u="none" strike="noStrike" dirty="0">
                <a:effectLst/>
                <a:latin typeface="Arial Narrow" panose="020B0606020202030204" pitchFamily="34" charset="0"/>
              </a:rPr>
              <a:t>SAP </a:t>
            </a:r>
            <a:r>
              <a:rPr lang="ru-RU" b="0" i="0" u="none" strike="noStrike" dirty="0" err="1">
                <a:effectLst/>
                <a:latin typeface="Arial Narrow" panose="020B0606020202030204" pitchFamily="34" charset="0"/>
              </a:rPr>
              <a:t>Cloud</a:t>
            </a:r>
            <a:r>
              <a:rPr lang="ru-RU" b="0" i="0" u="none" strike="noStrike" dirty="0">
                <a:effectLst/>
                <a:latin typeface="Arial Narrow" panose="020B0606020202030204" pitchFamily="34" charset="0"/>
              </a:rPr>
              <a:t> Platform</a:t>
            </a:r>
            <a:r>
              <a:rPr lang="ru-RU" b="0" i="0" dirty="0">
                <a:effectLst/>
                <a:latin typeface="Arial Narrow" panose="020B0606020202030204" pitchFamily="34" charset="0"/>
              </a:rPr>
              <a:t>. Клиенты смогут использовать SAP Data </a:t>
            </a:r>
            <a:r>
              <a:rPr lang="ru-RU" b="0" i="0" dirty="0" err="1">
                <a:effectLst/>
                <a:latin typeface="Arial Narrow" panose="020B0606020202030204" pitchFamily="34" charset="0"/>
              </a:rPr>
              <a:t>Hub</a:t>
            </a:r>
            <a:r>
              <a:rPr lang="ru-RU" b="0" i="0" dirty="0">
                <a:effectLst/>
                <a:latin typeface="Arial Narrow" panose="020B0606020202030204" pitchFamily="34" charset="0"/>
              </a:rPr>
              <a:t> для организации загрузки внешних и корпоративных данных в Big Data Services и SAP HANA, а также координировать работу по проектированию архитектуры данных и их обработки  в Big Data Services в рамках своих конвейеров данных.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3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0C0B7B9-7508-2912-6BB0-C2DBC385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147835"/>
            <a:ext cx="5256584" cy="35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058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Cloud Platform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F888E-6328-8DE7-A495-52315203CE0B}"/>
              </a:ext>
            </a:extLst>
          </p:cNvPr>
          <p:cNvSpPr txBox="1"/>
          <p:nvPr/>
        </p:nvSpPr>
        <p:spPr>
          <a:xfrm>
            <a:off x="434263" y="4302852"/>
            <a:ext cx="8456233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Позволяет использовать большие данные на предприятии.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Полное управление интеграцией.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Простота унифицированного решения для больших данных 		 (большая база данных,  вычисление в памяти, компоненты больших данных).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Простота внедрения новых типов данных в существующие хранилища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32496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B6D8-3BD5-9867-4B0C-471FDD942401}"/>
              </a:ext>
            </a:extLst>
          </p:cNvPr>
          <p:cNvSpPr txBox="1"/>
          <p:nvPr/>
        </p:nvSpPr>
        <p:spPr>
          <a:xfrm>
            <a:off x="1115616" y="1783117"/>
            <a:ext cx="4680928" cy="1880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Что такое </a:t>
            </a:r>
            <a:r>
              <a:rPr lang="en-US" sz="2000" dirty="0">
                <a:latin typeface="Arial Narrow" panose="020B0606020202030204" pitchFamily="34" charset="0"/>
              </a:rPr>
              <a:t>HANA?</a:t>
            </a:r>
            <a:endParaRPr lang="ru-RU" sz="20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 SAP IQ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Архитектура </a:t>
            </a:r>
            <a:r>
              <a:rPr lang="en-US" sz="2000" dirty="0">
                <a:latin typeface="Arial Narrow" panose="020B0606020202030204" pitchFamily="34" charset="0"/>
              </a:rPr>
              <a:t>HANA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SAP Cloud Platform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126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Основные вопросы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9C5A5-5F52-C23F-EF7F-50B6820D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4" y="4038004"/>
            <a:ext cx="7105729" cy="23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27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41E97C-F03E-844A-7117-F4660852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7"/>
          <a:stretch/>
        </p:blipFill>
        <p:spPr>
          <a:xfrm>
            <a:off x="83808" y="2132922"/>
            <a:ext cx="8976383" cy="298668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Что такое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A947A-75C0-D8B5-390B-953E24FBCDD2}"/>
              </a:ext>
            </a:extLst>
          </p:cNvPr>
          <p:cNvSpPr txBox="1"/>
          <p:nvPr/>
        </p:nvSpPr>
        <p:spPr>
          <a:xfrm>
            <a:off x="424136" y="1454877"/>
            <a:ext cx="8240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</a:t>
            </a:r>
            <a:r>
              <a:rPr lang="en-US" dirty="0">
                <a:latin typeface="Arial Narrow" panose="020B0606020202030204" pitchFamily="34" charset="0"/>
              </a:rPr>
              <a:t> (High-Performance Analytic Appliance) –  </a:t>
            </a:r>
            <a:r>
              <a:rPr lang="ru-RU" dirty="0">
                <a:latin typeface="Arial Narrow" panose="020B0606020202030204" pitchFamily="34" charset="0"/>
              </a:rPr>
              <a:t>резидентная реляционная СУБД компании </a:t>
            </a:r>
            <a:r>
              <a:rPr lang="en-US" dirty="0">
                <a:latin typeface="Arial Narrow" panose="020B0606020202030204" pitchFamily="34" charset="0"/>
              </a:rPr>
              <a:t>SAP, </a:t>
            </a:r>
            <a:r>
              <a:rPr lang="ru-RU" dirty="0">
                <a:latin typeface="Arial Narrow" panose="020B0606020202030204" pitchFamily="34" charset="0"/>
              </a:rPr>
              <a:t>обеспечивающая работу как в </a:t>
            </a:r>
            <a:r>
              <a:rPr lang="en-US" dirty="0">
                <a:latin typeface="Arial Narrow" panose="020B0606020202030204" pitchFamily="34" charset="0"/>
              </a:rPr>
              <a:t>OLTP- </a:t>
            </a:r>
            <a:r>
              <a:rPr lang="ru-RU" dirty="0">
                <a:latin typeface="Arial Narrow" panose="020B0606020202030204" pitchFamily="34" charset="0"/>
              </a:rPr>
              <a:t>так и в </a:t>
            </a:r>
            <a:r>
              <a:rPr lang="en-US" dirty="0">
                <a:latin typeface="Arial Narrow" panose="020B0606020202030204" pitchFamily="34" charset="0"/>
              </a:rPr>
              <a:t>OLAP-</a:t>
            </a:r>
            <a:r>
              <a:rPr lang="ru-RU" dirty="0">
                <a:latin typeface="Arial Narrow" panose="020B0606020202030204" pitchFamily="34" charset="0"/>
              </a:rPr>
              <a:t>сценариях.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F1036-049F-D616-2031-8AF1B771783E}"/>
              </a:ext>
            </a:extLst>
          </p:cNvPr>
          <p:cNvSpPr txBox="1"/>
          <p:nvPr/>
        </p:nvSpPr>
        <p:spPr>
          <a:xfrm>
            <a:off x="424136" y="5209942"/>
            <a:ext cx="80961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Arial Narrow" panose="020B0606020202030204" pitchFamily="34" charset="0"/>
              </a:rPr>
              <a:t>SAP HANA предоставляет распределенную архитектуру </a:t>
            </a:r>
            <a:r>
              <a:rPr lang="ru-RU" sz="1600" dirty="0" err="1">
                <a:latin typeface="Arial Narrow" panose="020B0606020202030204" pitchFamily="34" charset="0"/>
              </a:rPr>
              <a:t>столбцовых</a:t>
            </a:r>
            <a:r>
              <a:rPr lang="ru-RU" sz="1600" dirty="0">
                <a:latin typeface="Arial Narrow" panose="020B0606020202030204" pitchFamily="34" charset="0"/>
              </a:rPr>
              <a:t> баз данных в памяти, предназначенную для обработки больших наборов данных. База данных SAP HANA все время полностью находится в памяти, дополнительные сложные вычисления, функции и операции с интенсивным использованием данных могут выполняться непосредственно в базе данных, не требуя трудоемких и дорогостоящих агрегирований.</a:t>
            </a:r>
          </a:p>
        </p:txBody>
      </p:sp>
    </p:spTree>
    <p:extLst>
      <p:ext uri="{BB962C8B-B14F-4D97-AF65-F5344CB8AC3E}">
        <p14:creationId xmlns:p14="http://schemas.microsoft.com/office/powerpoint/2010/main" val="381082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D424417-D9FA-A698-D8AD-16E35FF6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40" y="1439097"/>
            <a:ext cx="5687149" cy="337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Что такое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A0B05-43E6-A3B4-8911-7A4328EB4B03}"/>
              </a:ext>
            </a:extLst>
          </p:cNvPr>
          <p:cNvSpPr txBox="1"/>
          <p:nvPr/>
        </p:nvSpPr>
        <p:spPr>
          <a:xfrm>
            <a:off x="413195" y="1612395"/>
            <a:ext cx="3559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OLTP</a:t>
            </a:r>
            <a:r>
              <a:rPr lang="ru-RU" dirty="0">
                <a:latin typeface="Arial Narrow" panose="020B0606020202030204" pitchFamily="34" charset="0"/>
              </a:rPr>
              <a:t> (Online </a:t>
            </a:r>
            <a:r>
              <a:rPr lang="ru-RU" dirty="0" err="1">
                <a:latin typeface="Arial Narrow" panose="020B0606020202030204" pitchFamily="34" charset="0"/>
              </a:rPr>
              <a:t>Transaction</a:t>
            </a:r>
            <a:r>
              <a:rPr lang="ru-RU" dirty="0">
                <a:latin typeface="Arial Narrow" panose="020B0606020202030204" pitchFamily="34" charset="0"/>
              </a:rPr>
              <a:t> Processing), транзакционная система — обработка транзакций в реальном времени. Способ организации БД, при котором система работает с небольшими по размерам транзакциями, но идущими большим потоком, и при этом клиенту требуется от системы минимальное время отклика.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AA260-2DB3-6EBA-04C9-3DE9C7ED794E}"/>
              </a:ext>
            </a:extLst>
          </p:cNvPr>
          <p:cNvSpPr txBox="1"/>
          <p:nvPr/>
        </p:nvSpPr>
        <p:spPr>
          <a:xfrm>
            <a:off x="436247" y="4850465"/>
            <a:ext cx="80648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OLAP </a:t>
            </a:r>
            <a:r>
              <a:rPr lang="ru-RU" dirty="0">
                <a:latin typeface="Arial Narrow" panose="020B0606020202030204" pitchFamily="34" charset="0"/>
              </a:rPr>
              <a:t>(</a:t>
            </a:r>
            <a:r>
              <a:rPr lang="ru-RU" dirty="0" err="1">
                <a:latin typeface="Arial Narrow" panose="020B0606020202030204" pitchFamily="34" charset="0"/>
              </a:rPr>
              <a:t>online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err="1">
                <a:latin typeface="Arial Narrow" panose="020B0606020202030204" pitchFamily="34" charset="0"/>
              </a:rPr>
              <a:t>analytical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err="1">
                <a:latin typeface="Arial Narrow" panose="020B0606020202030204" pitchFamily="34" charset="0"/>
              </a:rPr>
              <a:t>processing</a:t>
            </a:r>
            <a:r>
              <a:rPr lang="ru-RU" dirty="0">
                <a:latin typeface="Arial Narrow" panose="020B0606020202030204" pitchFamily="34" charset="0"/>
              </a:rPr>
              <a:t>, интерактивная аналитическая обработка) — технология обработки данных, заключающаяся в подготовке суммарной (агрегированной) информации на основе больших массивов данных, структурированных по многомерному принципу. Реализации технологии OLAP являются компонентами программных решений класса Business Intelligence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9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0E4AE5B-DB9C-E944-68D7-55A9867A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6" y="2392855"/>
            <a:ext cx="7344000" cy="2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Что такое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37840-8C38-084F-D860-BA5D23ABA202}"/>
              </a:ext>
            </a:extLst>
          </p:cNvPr>
          <p:cNvSpPr txBox="1"/>
          <p:nvPr/>
        </p:nvSpPr>
        <p:spPr>
          <a:xfrm>
            <a:off x="436247" y="1484784"/>
            <a:ext cx="8312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Подключив SAP HANA к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, вы можете выполнять задания в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, которые загружают информацию в HANA, а затем обеспечивают сверхбыстрый окончательный анализ.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EE9D4-5192-9416-F0E3-42C78A76FA07}"/>
              </a:ext>
            </a:extLst>
          </p:cNvPr>
          <p:cNvSpPr txBox="1"/>
          <p:nvPr/>
        </p:nvSpPr>
        <p:spPr>
          <a:xfrm>
            <a:off x="404950" y="4862346"/>
            <a:ext cx="8312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 Narrow" panose="020B0606020202030204" pitchFamily="34" charset="0"/>
              </a:rPr>
              <a:t>В начале 2014 года компания SAP установила новый мировой рекорд по созданию крупнейшего в мире хранилища данных с использованием платформы SAP HANA® и программного обеспечения SAP® IQ. Это хранилище данных размером 12,1 ПБ, прошедшее независимую проверку, было занесено в Книгу рекордов Гиннеса и в четыре раза больше, чем предыдущий рекорд.</a:t>
            </a:r>
          </a:p>
        </p:txBody>
      </p:sp>
    </p:spTree>
    <p:extLst>
      <p:ext uri="{BB962C8B-B14F-4D97-AF65-F5344CB8AC3E}">
        <p14:creationId xmlns:p14="http://schemas.microsoft.com/office/powerpoint/2010/main" val="412976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117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SAP IQ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8F0BC-DA41-1C65-C555-46908B2ABEAF}"/>
              </a:ext>
            </a:extLst>
          </p:cNvPr>
          <p:cNvSpPr txBox="1"/>
          <p:nvPr/>
        </p:nvSpPr>
        <p:spPr>
          <a:xfrm>
            <a:off x="436247" y="1484784"/>
            <a:ext cx="8312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SAP IQ был первым коммерческим хранилищем столбцов, предназначенным для масштабирования до </a:t>
            </a:r>
            <a:r>
              <a:rPr lang="ru-RU" dirty="0" err="1">
                <a:latin typeface="Arial Narrow" panose="020B0606020202030204" pitchFamily="34" charset="0"/>
              </a:rPr>
              <a:t>петабайтного</a:t>
            </a:r>
            <a:r>
              <a:rPr lang="ru-RU" dirty="0">
                <a:latin typeface="Arial Narrow" panose="020B0606020202030204" pitchFamily="34" charset="0"/>
              </a:rPr>
              <a:t> размера базы данных. Несмотря на то, что он не находится в памяти, как SAP HANA, он обладает отличными характеристиками производительности благодаря богатому уровню SQL, запатентованному индексированию и хранилищу с резервным копированием на диске.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Домены SAP HANA, SAP IQ и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 являются основой обработки больших данных. Вместе эти три компонента обеспечивают возможности реального времени наряду с экстремальным масштабированием.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C071850-16AC-BBE1-2F09-8802E0D2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34" y="3719501"/>
            <a:ext cx="5134441" cy="28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962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Архитектура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71AC41E-7E6B-C61C-ED0C-4E820AE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7494"/>
            <a:ext cx="4320480" cy="50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96E1C-569A-63CD-9A48-53D0AD7F38C5}"/>
              </a:ext>
            </a:extLst>
          </p:cNvPr>
          <p:cNvSpPr txBox="1"/>
          <p:nvPr/>
        </p:nvSpPr>
        <p:spPr>
          <a:xfrm>
            <a:off x="435968" y="1968519"/>
            <a:ext cx="37757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Наиболее важным компонентом системы SAP HANA является Index Server, который содержит процессор SQL / MDX для обработки операторов запросов для базы данных.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ru-RU" dirty="0">
              <a:latin typeface="Arial Narrow" panose="020B0606020202030204" pitchFamily="34" charset="0"/>
            </a:endParaRP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Система HANA содержит сервер имен, сервер препроцессора, сервер статистики и механизм XS, который используется для связи и размещения небольших веб-приложений и различных других компонентов.</a:t>
            </a:r>
          </a:p>
        </p:txBody>
      </p:sp>
    </p:spTree>
    <p:extLst>
      <p:ext uri="{BB962C8B-B14F-4D97-AF65-F5344CB8AC3E}">
        <p14:creationId xmlns:p14="http://schemas.microsoft.com/office/powerpoint/2010/main" val="38796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962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Архитектура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71AC41E-7E6B-C61C-ED0C-4E820AE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7494"/>
            <a:ext cx="4320480" cy="50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00D0E-B52F-B9B5-45F8-A0AB871211F9}"/>
              </a:ext>
            </a:extLst>
          </p:cNvPr>
          <p:cNvSpPr txBox="1"/>
          <p:nvPr/>
        </p:nvSpPr>
        <p:spPr>
          <a:xfrm>
            <a:off x="436247" y="1724901"/>
            <a:ext cx="37757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Индекс-сервер является сердцем системы баз данных SAP HANA. Он содержит фактические данные и механизмы для обработки этих данных. Когда SQL или MDX запускается для системы SAP HANA, сервер индексирования обрабатывает все эти запросы и обрабатывает их. Вся обработка HANA происходит на Index Server.</a:t>
            </a:r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Индекс-сервер также имеет </a:t>
            </a:r>
            <a:r>
              <a:rPr lang="ru-RU" dirty="0" err="1">
                <a:latin typeface="Arial Narrow" panose="020B0606020202030204" pitchFamily="34" charset="0"/>
              </a:rPr>
              <a:t>Session</a:t>
            </a:r>
            <a:r>
              <a:rPr lang="ru-RU" dirty="0">
                <a:latin typeface="Arial Narrow" panose="020B0606020202030204" pitchFamily="34" charset="0"/>
              </a:rPr>
              <a:t> и </a:t>
            </a:r>
            <a:r>
              <a:rPr lang="ru-RU" dirty="0" err="1">
                <a:latin typeface="Arial Narrow" panose="020B0606020202030204" pitchFamily="34" charset="0"/>
              </a:rPr>
              <a:t>Transaction</a:t>
            </a:r>
            <a:r>
              <a:rPr lang="ru-RU" dirty="0">
                <a:latin typeface="Arial Narrow" panose="020B0606020202030204" pitchFamily="34" charset="0"/>
              </a:rPr>
              <a:t> Manager, который управляет транзакциями и отслеживает все выполняемые и закрытые транзакции.</a:t>
            </a:r>
          </a:p>
        </p:txBody>
      </p:sp>
    </p:spTree>
    <p:extLst>
      <p:ext uri="{BB962C8B-B14F-4D97-AF65-F5344CB8AC3E}">
        <p14:creationId xmlns:p14="http://schemas.microsoft.com/office/powerpoint/2010/main" val="293361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 SAP HANA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2962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Архитектура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HANA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71AC41E-7E6B-C61C-ED0C-4E820AE2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7494"/>
            <a:ext cx="4320480" cy="50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E7EE6-53DD-3F02-CAD4-0C89DDF06977}"/>
              </a:ext>
            </a:extLst>
          </p:cNvPr>
          <p:cNvSpPr txBox="1"/>
          <p:nvPr/>
        </p:nvSpPr>
        <p:spPr>
          <a:xfrm>
            <a:off x="436247" y="1983336"/>
            <a:ext cx="37037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 Narrow" panose="020B0606020202030204" pitchFamily="34" charset="0"/>
              </a:rPr>
              <a:t>Механизм XS помогает внешним приложениям на основе Java и HTML получать доступ к системе HANA с помощью клиента XS. Поскольку система SAP HANA содержит веб-сервер, который может использоваться для размещения небольших приложений на основе JAVA / HTML.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XS Engine преобразует модель постоянства, хранящуюся в базе данных, в модель потребления для клиентов, предоставляемых через HTTP / HTTPS.</a:t>
            </a:r>
          </a:p>
        </p:txBody>
      </p:sp>
    </p:spTree>
    <p:extLst>
      <p:ext uri="{BB962C8B-B14F-4D97-AF65-F5344CB8AC3E}">
        <p14:creationId xmlns:p14="http://schemas.microsoft.com/office/powerpoint/2010/main" val="2829119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</TotalTime>
  <Words>1008</Words>
  <Application>Microsoft Office PowerPoint</Application>
  <PresentationFormat>Экран (4:3)</PresentationFormat>
  <Paragraphs>61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Arial Narrow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Стас</dc:creator>
  <cp:lastModifiedBy>Александров Александр Алексеевич</cp:lastModifiedBy>
  <cp:revision>389</cp:revision>
  <dcterms:created xsi:type="dcterms:W3CDTF">2022-12-10T10:17:34Z</dcterms:created>
  <dcterms:modified xsi:type="dcterms:W3CDTF">2023-05-19T10:32:01Z</dcterms:modified>
</cp:coreProperties>
</file>